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1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36592-3E00-0B46-8F07-F2AFE378458A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23EBE-94D9-B94A-87D4-E22BAF96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70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0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1">
              <a:alpha val="3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Telecom Churn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Insights Through Predictive Modeling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Henry Lee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42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1987" y="643561"/>
            <a:ext cx="6124926" cy="923330"/>
          </a:xfrm>
          <a:prstGeom prst="rect">
            <a:avLst/>
          </a:prstGeom>
          <a:solidFill>
            <a:schemeClr val="bg2">
              <a:lumMod val="1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Estrangelo Edessa" panose="03080600000000000000" pitchFamily="66" charset="0"/>
              </a:rPr>
              <a:t>Final Thoughts</a:t>
            </a:r>
            <a:endParaRPr lang="en-US" sz="32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1987" y="1997791"/>
            <a:ext cx="8396699" cy="396213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6200000">
            <a:off x="4751614" y="1469572"/>
            <a:ext cx="6858001" cy="3918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5758" y="2162978"/>
            <a:ext cx="77491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Monthly </a:t>
            </a:r>
            <a:r>
              <a:rPr lang="en-US" sz="2000" b="1" dirty="0"/>
              <a:t>&amp;</a:t>
            </a:r>
            <a:r>
              <a:rPr lang="en-US" sz="2000" b="1" dirty="0" smtClean="0"/>
              <a:t> Total Charges</a:t>
            </a:r>
            <a:r>
              <a:rPr lang="en-US" sz="2000" b="1" dirty="0"/>
              <a:t>, Tenure, </a:t>
            </a:r>
            <a:r>
              <a:rPr lang="en-US" sz="2000" b="1" dirty="0" smtClean="0"/>
              <a:t>and Contract Types</a:t>
            </a:r>
            <a:r>
              <a:rPr lang="en-US" sz="2000" dirty="0"/>
              <a:t> </a:t>
            </a:r>
            <a:endParaRPr lang="en-US" sz="2000" dirty="0" smtClean="0"/>
          </a:p>
          <a:p>
            <a:endParaRPr lang="en-US" sz="1400" dirty="0"/>
          </a:p>
          <a:p>
            <a:r>
              <a:rPr lang="en-US" sz="1400" dirty="0" smtClean="0"/>
              <a:t>Customers</a:t>
            </a:r>
            <a:r>
              <a:rPr lang="en-US" sz="1400" dirty="0"/>
              <a:t> </a:t>
            </a:r>
            <a:r>
              <a:rPr lang="en-US" sz="1400" b="1" dirty="0"/>
              <a:t>who are paying a lot</a:t>
            </a:r>
            <a:r>
              <a:rPr lang="en-US" sz="1400" dirty="0"/>
              <a:t> may want to switch to another company for their services. With that said, there may be </a:t>
            </a:r>
            <a:r>
              <a:rPr lang="en-US" sz="1400" b="1" dirty="0"/>
              <a:t>promotional offers and </a:t>
            </a:r>
            <a:r>
              <a:rPr lang="en-US" sz="1400" b="1" dirty="0" smtClean="0"/>
              <a:t>discounts </a:t>
            </a:r>
            <a:r>
              <a:rPr lang="en-US" sz="1400" dirty="0" smtClean="0"/>
              <a:t>that </a:t>
            </a:r>
            <a:r>
              <a:rPr lang="en-US" sz="1400" dirty="0"/>
              <a:t>may help with luring and convincing customers </a:t>
            </a:r>
            <a:r>
              <a:rPr lang="en-US" sz="1400" dirty="0" smtClean="0"/>
              <a:t>to avoid churning.</a:t>
            </a:r>
          </a:p>
          <a:p>
            <a:endParaRPr lang="en-US" sz="1400" dirty="0"/>
          </a:p>
          <a:p>
            <a:r>
              <a:rPr lang="en-US" sz="1400" dirty="0"/>
              <a:t>Furthermore, customers who have been </a:t>
            </a:r>
            <a:r>
              <a:rPr lang="en-US" sz="1400" b="1" dirty="0"/>
              <a:t>loyal for quite sometime</a:t>
            </a:r>
            <a:r>
              <a:rPr lang="en-US" sz="1400" dirty="0"/>
              <a:t> may not need to be a significant focus for this Telecom company. The </a:t>
            </a:r>
            <a:r>
              <a:rPr lang="en-US" sz="1400" b="1" dirty="0"/>
              <a:t>energy and effort may be best optimized</a:t>
            </a:r>
            <a:r>
              <a:rPr lang="en-US" sz="1400" dirty="0"/>
              <a:t> on those who have just started using the services </a:t>
            </a:r>
            <a:r>
              <a:rPr lang="en-US" sz="1400" dirty="0" smtClean="0"/>
              <a:t>provided. This was supported by our </a:t>
            </a:r>
            <a:r>
              <a:rPr lang="en-US" sz="1400" b="1" dirty="0" smtClean="0"/>
              <a:t>EDA </a:t>
            </a:r>
            <a:r>
              <a:rPr lang="en-US" sz="1400" dirty="0" smtClean="0"/>
              <a:t>as well.  </a:t>
            </a:r>
            <a:r>
              <a:rPr lang="en-US" sz="1400" dirty="0"/>
              <a:t>Give more reasons for them to stay and once they are hooked, you have maximized your potential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en-US" sz="1400" dirty="0"/>
              <a:t>Lastly, Contract types is a good part to focus since Monthly contract types are there for those who want to </a:t>
            </a:r>
            <a:r>
              <a:rPr lang="en-US" sz="1400" b="1" dirty="0"/>
              <a:t>be mobile </a:t>
            </a:r>
            <a:r>
              <a:rPr lang="en-US" sz="1400" dirty="0"/>
              <a:t>when it comes to telecom service and thus, promotions and maybe deals that force </a:t>
            </a:r>
            <a:r>
              <a:rPr lang="en-US" sz="1400" b="1" dirty="0"/>
              <a:t>them to lead to a yearly contract </a:t>
            </a:r>
            <a:r>
              <a:rPr lang="en-US" sz="1400" dirty="0"/>
              <a:t>may be something to implement as well.</a:t>
            </a:r>
          </a:p>
        </p:txBody>
      </p:sp>
    </p:spTree>
    <p:extLst>
      <p:ext uri="{BB962C8B-B14F-4D97-AF65-F5344CB8AC3E}">
        <p14:creationId xmlns:p14="http://schemas.microsoft.com/office/powerpoint/2010/main" val="19721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75344" y="0"/>
            <a:ext cx="3816655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3376" y="4670382"/>
            <a:ext cx="2743200" cy="1371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DATA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WRANGLING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2957215" y="5400773"/>
            <a:ext cx="630936" cy="630936"/>
          </a:xfrm>
          <a:prstGeom prst="rt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1188" y="4031604"/>
            <a:ext cx="2743200" cy="1371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EXPLORATORY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DATA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10800000">
            <a:off x="5061877" y="4769257"/>
            <a:ext cx="630936" cy="630936"/>
          </a:xfrm>
          <a:prstGeom prst="rt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61876" y="3398977"/>
            <a:ext cx="2743200" cy="1371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INFERENTIAL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STATISTICS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Triangle 12"/>
          <p:cNvSpPr/>
          <p:nvPr/>
        </p:nvSpPr>
        <p:spPr>
          <a:xfrm rot="10800000">
            <a:off x="7178112" y="4138321"/>
            <a:ext cx="630936" cy="630936"/>
          </a:xfrm>
          <a:prstGeom prst="rt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179355" y="2080550"/>
            <a:ext cx="3505316" cy="274320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smtClean="0">
                <a:solidFill>
                  <a:schemeClr val="tx1"/>
                </a:solidFill>
              </a:rPr>
              <a:t>PREDICTIVE MODELING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9056" y="4396062"/>
            <a:ext cx="548640" cy="54864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2724043" y="3442237"/>
            <a:ext cx="548640" cy="554048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28704" y="3109077"/>
            <a:ext cx="548640" cy="54864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6944939" y="2431067"/>
            <a:ext cx="548640" cy="54864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chemeClr val="accent6">
                <a:lumMod val="75000"/>
                <a:alpha val="7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6" y="885514"/>
            <a:ext cx="5752775" cy="86177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Insights Through 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Each Data Science Step</a:t>
            </a:r>
            <a:endParaRPr lang="en-US" sz="2500" dirty="0">
              <a:solidFill>
                <a:schemeClr val="bg1"/>
              </a:solidFill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9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837934"/>
            <a:ext cx="12191999" cy="20200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988632" y="1670413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6096000" y="3073603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69" name="TextBox 68"/>
          <p:cNvSpPr txBox="1"/>
          <p:nvPr/>
        </p:nvSpPr>
        <p:spPr>
          <a:xfrm>
            <a:off x="5852822" y="4476793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70" name="TextBox 69"/>
          <p:cNvSpPr txBox="1"/>
          <p:nvPr/>
        </p:nvSpPr>
        <p:spPr>
          <a:xfrm>
            <a:off x="5185459" y="5727577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928395" y="4479404"/>
            <a:ext cx="1516283" cy="1354237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326564" y="3882821"/>
            <a:ext cx="1858895" cy="790266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517546" y="3386363"/>
            <a:ext cx="2083829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517546" y="2103303"/>
            <a:ext cx="1667914" cy="61896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009419" y="1034726"/>
            <a:ext cx="1435259" cy="120883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26648" y="1670413"/>
            <a:ext cx="3200400" cy="32004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WRANGLING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4229389" y="224164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34" name="Oval 33"/>
          <p:cNvSpPr/>
          <p:nvPr/>
        </p:nvSpPr>
        <p:spPr>
          <a:xfrm>
            <a:off x="5052735" y="1437194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35" name="Oval 34"/>
          <p:cNvSpPr/>
          <p:nvPr/>
        </p:nvSpPr>
        <p:spPr>
          <a:xfrm>
            <a:off x="5052735" y="4311946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4</a:t>
            </a:r>
            <a:endParaRPr lang="en-US" sz="4800" dirty="0"/>
          </a:p>
        </p:txBody>
      </p:sp>
      <p:sp>
        <p:nvSpPr>
          <p:cNvPr id="36" name="Oval 35"/>
          <p:cNvSpPr/>
          <p:nvPr/>
        </p:nvSpPr>
        <p:spPr>
          <a:xfrm>
            <a:off x="4229389" y="5524976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FF86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5</a:t>
            </a:r>
            <a:endParaRPr lang="en-US" sz="4800" dirty="0"/>
          </a:p>
        </p:txBody>
      </p:sp>
      <p:sp>
        <p:nvSpPr>
          <p:cNvPr id="37" name="Oval 36"/>
          <p:cNvSpPr/>
          <p:nvPr/>
        </p:nvSpPr>
        <p:spPr>
          <a:xfrm>
            <a:off x="5414637" y="2837723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3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61463" y="417928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62" name="Rectangle 61"/>
          <p:cNvSpPr/>
          <p:nvPr/>
        </p:nvSpPr>
        <p:spPr>
          <a:xfrm>
            <a:off x="6837829" y="229990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INSPECT Columns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Missing Data, Imputation, etc.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244594" y="1514833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INSPECT Duplicates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Remove any duplicates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477375" y="2838058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Union Data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Further complete each dataset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44594" y="4165328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Renaming 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Rename to clarify understanding of dataset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837829" y="5487284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FF86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Converting / </a:t>
            </a:r>
            <a:r>
              <a:rPr lang="en-US" sz="2400" dirty="0" err="1" smtClean="0">
                <a:solidFill>
                  <a:schemeClr val="tx1"/>
                </a:solidFill>
              </a:rPr>
              <a:t>Reindexing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Manipulate dataset to prepare for analysis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67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9260" y="0"/>
            <a:ext cx="539180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5421086"/>
            <a:ext cx="12192001" cy="143691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38" y="1305725"/>
            <a:ext cx="2344849" cy="530415"/>
          </a:xfrm>
          <a:custGeom>
            <a:avLst/>
            <a:gdLst>
              <a:gd name="connsiteX0" fmla="*/ 0 w 2732943"/>
              <a:gd name="connsiteY0" fmla="*/ 0 h 691116"/>
              <a:gd name="connsiteX1" fmla="*/ 2387385 w 2732943"/>
              <a:gd name="connsiteY1" fmla="*/ 0 h 691116"/>
              <a:gd name="connsiteX2" fmla="*/ 2732943 w 2732943"/>
              <a:gd name="connsiteY2" fmla="*/ 345558 h 691116"/>
              <a:gd name="connsiteX3" fmla="*/ 2387385 w 2732943"/>
              <a:gd name="connsiteY3" fmla="*/ 691116 h 691116"/>
              <a:gd name="connsiteX4" fmla="*/ 0 w 2732943"/>
              <a:gd name="connsiteY4" fmla="*/ 691116 h 691116"/>
              <a:gd name="connsiteX5" fmla="*/ 0 w 2732943"/>
              <a:gd name="connsiteY5" fmla="*/ 0 h 691116"/>
              <a:gd name="connsiteX0" fmla="*/ 0 w 2584087"/>
              <a:gd name="connsiteY0" fmla="*/ 0 h 691116"/>
              <a:gd name="connsiteX1" fmla="*/ 2387385 w 2584087"/>
              <a:gd name="connsiteY1" fmla="*/ 0 h 691116"/>
              <a:gd name="connsiteX2" fmla="*/ 2584087 w 2584087"/>
              <a:gd name="connsiteY2" fmla="*/ 356191 h 691116"/>
              <a:gd name="connsiteX3" fmla="*/ 2387385 w 2584087"/>
              <a:gd name="connsiteY3" fmla="*/ 691116 h 691116"/>
              <a:gd name="connsiteX4" fmla="*/ 0 w 2584087"/>
              <a:gd name="connsiteY4" fmla="*/ 691116 h 691116"/>
              <a:gd name="connsiteX5" fmla="*/ 0 w 2584087"/>
              <a:gd name="connsiteY5" fmla="*/ 0 h 691116"/>
              <a:gd name="connsiteX0" fmla="*/ 0 w 2584087"/>
              <a:gd name="connsiteY0" fmla="*/ 0 h 691116"/>
              <a:gd name="connsiteX1" fmla="*/ 485768 w 2584087"/>
              <a:gd name="connsiteY1" fmla="*/ 4349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465737 w 2584087"/>
              <a:gd name="connsiteY1" fmla="*/ 25614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75753 w 2584087"/>
              <a:gd name="connsiteY2" fmla="*/ 4349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4087" h="691116">
                <a:moveTo>
                  <a:pt x="0" y="0"/>
                </a:moveTo>
                <a:cubicBezTo>
                  <a:pt x="75119" y="4994"/>
                  <a:pt x="120190" y="169476"/>
                  <a:pt x="225357" y="153205"/>
                </a:cubicBezTo>
                <a:cubicBezTo>
                  <a:pt x="358901" y="181559"/>
                  <a:pt x="432351" y="71688"/>
                  <a:pt x="475753" y="4349"/>
                </a:cubicBezTo>
                <a:lnTo>
                  <a:pt x="2387385" y="0"/>
                </a:lnTo>
                <a:lnTo>
                  <a:pt x="2584087" y="356191"/>
                </a:lnTo>
                <a:lnTo>
                  <a:pt x="2387385" y="691116"/>
                </a:lnTo>
                <a:lnTo>
                  <a:pt x="0" y="69111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Insight 1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83294" y="1077125"/>
            <a:ext cx="457200" cy="457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260" y="259809"/>
            <a:ext cx="517145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Exploratory 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504" y="1917898"/>
            <a:ext cx="4143830" cy="31036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638" y="2064740"/>
            <a:ext cx="383305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Tenure has a relatively higher correlation w/ Contract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500" dirty="0" smtClean="0">
                <a:solidFill>
                  <a:schemeClr val="bg1"/>
                </a:solidFill>
              </a:rPr>
              <a:t>Loyalty to the company plays a significant role in the more premium contracts. Thus, focusing more on retaining customers, which gains trust, may lead to upgraded contracts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71" y="1077125"/>
            <a:ext cx="5148351" cy="5084566"/>
          </a:xfrm>
          <a:prstGeom prst="rect">
            <a:avLst/>
          </a:prstGeom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76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6178"/>
            <a:ext cx="539180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91710" y="0"/>
            <a:ext cx="6800193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38" y="1305725"/>
            <a:ext cx="2344849" cy="530415"/>
          </a:xfrm>
          <a:custGeom>
            <a:avLst/>
            <a:gdLst>
              <a:gd name="connsiteX0" fmla="*/ 0 w 2732943"/>
              <a:gd name="connsiteY0" fmla="*/ 0 h 691116"/>
              <a:gd name="connsiteX1" fmla="*/ 2387385 w 2732943"/>
              <a:gd name="connsiteY1" fmla="*/ 0 h 691116"/>
              <a:gd name="connsiteX2" fmla="*/ 2732943 w 2732943"/>
              <a:gd name="connsiteY2" fmla="*/ 345558 h 691116"/>
              <a:gd name="connsiteX3" fmla="*/ 2387385 w 2732943"/>
              <a:gd name="connsiteY3" fmla="*/ 691116 h 691116"/>
              <a:gd name="connsiteX4" fmla="*/ 0 w 2732943"/>
              <a:gd name="connsiteY4" fmla="*/ 691116 h 691116"/>
              <a:gd name="connsiteX5" fmla="*/ 0 w 2732943"/>
              <a:gd name="connsiteY5" fmla="*/ 0 h 691116"/>
              <a:gd name="connsiteX0" fmla="*/ 0 w 2584087"/>
              <a:gd name="connsiteY0" fmla="*/ 0 h 691116"/>
              <a:gd name="connsiteX1" fmla="*/ 2387385 w 2584087"/>
              <a:gd name="connsiteY1" fmla="*/ 0 h 691116"/>
              <a:gd name="connsiteX2" fmla="*/ 2584087 w 2584087"/>
              <a:gd name="connsiteY2" fmla="*/ 356191 h 691116"/>
              <a:gd name="connsiteX3" fmla="*/ 2387385 w 2584087"/>
              <a:gd name="connsiteY3" fmla="*/ 691116 h 691116"/>
              <a:gd name="connsiteX4" fmla="*/ 0 w 2584087"/>
              <a:gd name="connsiteY4" fmla="*/ 691116 h 691116"/>
              <a:gd name="connsiteX5" fmla="*/ 0 w 2584087"/>
              <a:gd name="connsiteY5" fmla="*/ 0 h 691116"/>
              <a:gd name="connsiteX0" fmla="*/ 0 w 2584087"/>
              <a:gd name="connsiteY0" fmla="*/ 0 h 691116"/>
              <a:gd name="connsiteX1" fmla="*/ 485768 w 2584087"/>
              <a:gd name="connsiteY1" fmla="*/ 4349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465737 w 2584087"/>
              <a:gd name="connsiteY1" fmla="*/ 25614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75753 w 2584087"/>
              <a:gd name="connsiteY2" fmla="*/ 4349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4087" h="691116">
                <a:moveTo>
                  <a:pt x="0" y="0"/>
                </a:moveTo>
                <a:cubicBezTo>
                  <a:pt x="75119" y="4994"/>
                  <a:pt x="120190" y="169476"/>
                  <a:pt x="225357" y="153205"/>
                </a:cubicBezTo>
                <a:cubicBezTo>
                  <a:pt x="358901" y="181559"/>
                  <a:pt x="432351" y="71688"/>
                  <a:pt x="475753" y="4349"/>
                </a:cubicBezTo>
                <a:lnTo>
                  <a:pt x="2387385" y="0"/>
                </a:lnTo>
                <a:lnTo>
                  <a:pt x="2584087" y="356191"/>
                </a:lnTo>
                <a:lnTo>
                  <a:pt x="2387385" y="691116"/>
                </a:lnTo>
                <a:lnTo>
                  <a:pt x="0" y="69111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Insight 2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83294" y="1077125"/>
            <a:ext cx="457200" cy="457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6747" y="314263"/>
            <a:ext cx="517145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Exploratory 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504" y="1917898"/>
            <a:ext cx="4143830" cy="31036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638" y="2064740"/>
            <a:ext cx="383305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Significant discrepancy w/ the normal ECDF plot at .22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1500" dirty="0" smtClean="0">
                <a:solidFill>
                  <a:schemeClr val="bg1"/>
                </a:solidFill>
              </a:rPr>
              <a:t>22% of customers had monthly charges of $25  or less. The influx here compared to the normal ECDF may indicate action towards focusing more on customers who are just starting out or simply aren’t spending much on services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03" y="1917898"/>
            <a:ext cx="6037712" cy="26802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6178"/>
            <a:ext cx="539180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26394" y="0"/>
            <a:ext cx="5662636" cy="685182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38" y="1305725"/>
            <a:ext cx="2344849" cy="530415"/>
          </a:xfrm>
          <a:custGeom>
            <a:avLst/>
            <a:gdLst>
              <a:gd name="connsiteX0" fmla="*/ 0 w 2732943"/>
              <a:gd name="connsiteY0" fmla="*/ 0 h 691116"/>
              <a:gd name="connsiteX1" fmla="*/ 2387385 w 2732943"/>
              <a:gd name="connsiteY1" fmla="*/ 0 h 691116"/>
              <a:gd name="connsiteX2" fmla="*/ 2732943 w 2732943"/>
              <a:gd name="connsiteY2" fmla="*/ 345558 h 691116"/>
              <a:gd name="connsiteX3" fmla="*/ 2387385 w 2732943"/>
              <a:gd name="connsiteY3" fmla="*/ 691116 h 691116"/>
              <a:gd name="connsiteX4" fmla="*/ 0 w 2732943"/>
              <a:gd name="connsiteY4" fmla="*/ 691116 h 691116"/>
              <a:gd name="connsiteX5" fmla="*/ 0 w 2732943"/>
              <a:gd name="connsiteY5" fmla="*/ 0 h 691116"/>
              <a:gd name="connsiteX0" fmla="*/ 0 w 2584087"/>
              <a:gd name="connsiteY0" fmla="*/ 0 h 691116"/>
              <a:gd name="connsiteX1" fmla="*/ 2387385 w 2584087"/>
              <a:gd name="connsiteY1" fmla="*/ 0 h 691116"/>
              <a:gd name="connsiteX2" fmla="*/ 2584087 w 2584087"/>
              <a:gd name="connsiteY2" fmla="*/ 356191 h 691116"/>
              <a:gd name="connsiteX3" fmla="*/ 2387385 w 2584087"/>
              <a:gd name="connsiteY3" fmla="*/ 691116 h 691116"/>
              <a:gd name="connsiteX4" fmla="*/ 0 w 2584087"/>
              <a:gd name="connsiteY4" fmla="*/ 691116 h 691116"/>
              <a:gd name="connsiteX5" fmla="*/ 0 w 2584087"/>
              <a:gd name="connsiteY5" fmla="*/ 0 h 691116"/>
              <a:gd name="connsiteX0" fmla="*/ 0 w 2584087"/>
              <a:gd name="connsiteY0" fmla="*/ 0 h 691116"/>
              <a:gd name="connsiteX1" fmla="*/ 485768 w 2584087"/>
              <a:gd name="connsiteY1" fmla="*/ 4349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465737 w 2584087"/>
              <a:gd name="connsiteY1" fmla="*/ 25614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75753 w 2584087"/>
              <a:gd name="connsiteY2" fmla="*/ 4349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4087" h="691116">
                <a:moveTo>
                  <a:pt x="0" y="0"/>
                </a:moveTo>
                <a:cubicBezTo>
                  <a:pt x="75119" y="4994"/>
                  <a:pt x="120190" y="169476"/>
                  <a:pt x="225357" y="153205"/>
                </a:cubicBezTo>
                <a:cubicBezTo>
                  <a:pt x="358901" y="181559"/>
                  <a:pt x="432351" y="71688"/>
                  <a:pt x="475753" y="4349"/>
                </a:cubicBezTo>
                <a:lnTo>
                  <a:pt x="2387385" y="0"/>
                </a:lnTo>
                <a:lnTo>
                  <a:pt x="2584087" y="356191"/>
                </a:lnTo>
                <a:lnTo>
                  <a:pt x="2387385" y="691116"/>
                </a:lnTo>
                <a:lnTo>
                  <a:pt x="0" y="69111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Insight 3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83294" y="1077125"/>
            <a:ext cx="457200" cy="457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8690" y="314263"/>
            <a:ext cx="517145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Exploratory 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504" y="1917898"/>
            <a:ext cx="4143830" cy="31036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638" y="2064740"/>
            <a:ext cx="38330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There’s a larger variability  for females through each year. Tenure 30+, females at more of an upward trend relative to male.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This may be noted when influencing genders that females may tend to be more volatile in spending as they continue to use the 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35" y="819348"/>
            <a:ext cx="4762500" cy="2197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14" y="3386149"/>
            <a:ext cx="4673600" cy="22225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99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098385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3429000"/>
            <a:ext cx="12153216" cy="239521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89849" y="2395217"/>
            <a:ext cx="5587253" cy="3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62482" y="1886503"/>
            <a:ext cx="53210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Tested if the proportion of churn is equal for each gender</a:t>
            </a:r>
          </a:p>
          <a:p>
            <a:endParaRPr lang="en-US" sz="2000" b="1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two sample z-test on the difference between our sample </a:t>
            </a:r>
            <a:r>
              <a:rPr lang="en-US" sz="2000" dirty="0" smtClean="0">
                <a:solidFill>
                  <a:schemeClr val="bg1"/>
                </a:solidFill>
              </a:rPr>
              <a:t>proportions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99% confidence interval -0.016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dirty="0" smtClean="0">
                <a:solidFill>
                  <a:schemeClr val="bg1"/>
                </a:solidFill>
              </a:rPr>
              <a:t>0.013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3284" y="4442293"/>
            <a:ext cx="5310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Estrangelo Edessa" panose="03080600000000000000" pitchFamily="66" charset="0"/>
              </a:rPr>
              <a:t>Actions: </a:t>
            </a:r>
          </a:p>
          <a:p>
            <a:r>
              <a:rPr lang="en-US" sz="2000" dirty="0">
                <a:solidFill>
                  <a:schemeClr val="bg1"/>
                </a:solidFill>
                <a:cs typeface="Estrangelo Edessa" panose="03080600000000000000" pitchFamily="66" charset="0"/>
              </a:rPr>
              <a:t>Zero is between our 99% confidence interval and thus, gender would not be a significant variable to focus 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706" y="681642"/>
            <a:ext cx="420765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Inferential Statistics </a:t>
            </a:r>
            <a:r>
              <a:rPr lang="en-US" sz="2800" dirty="0" err="1" smtClean="0">
                <a:solidFill>
                  <a:schemeClr val="bg1"/>
                </a:solidFill>
              </a:rPr>
              <a:t>pt</a:t>
            </a:r>
            <a:r>
              <a:rPr lang="en-US" sz="2800" dirty="0" smtClean="0">
                <a:solidFill>
                  <a:schemeClr val="bg1"/>
                </a:solidFill>
              </a:rPr>
              <a:t> 1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6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098385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45969" y="0"/>
            <a:ext cx="5946032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89849" y="2395217"/>
            <a:ext cx="5587253" cy="3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62482" y="1886503"/>
            <a:ext cx="5321004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Tested if the proportion of churn is equal for customers on a monthly contract and customers on a one-year </a:t>
            </a:r>
            <a:r>
              <a:rPr lang="en-US" sz="2000" b="1" dirty="0" err="1" smtClean="0">
                <a:solidFill>
                  <a:schemeClr val="bg1"/>
                </a:solidFill>
              </a:rPr>
              <a:t>plue</a:t>
            </a:r>
            <a:r>
              <a:rPr lang="en-US" sz="2000" b="1" dirty="0" smtClean="0">
                <a:solidFill>
                  <a:schemeClr val="bg1"/>
                </a:solidFill>
              </a:rPr>
              <a:t> contract</a:t>
            </a:r>
          </a:p>
          <a:p>
            <a:endParaRPr lang="en-US" sz="2000" b="1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two sample z-test on the difference between our sample </a:t>
            </a:r>
            <a:r>
              <a:rPr lang="en-US" sz="2000" dirty="0" smtClean="0">
                <a:solidFill>
                  <a:schemeClr val="bg1"/>
                </a:solidFill>
              </a:rPr>
              <a:t>proportions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99% confidence interval .191 and 0.219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3284" y="4442293"/>
            <a:ext cx="5310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Estrangelo Edessa" panose="03080600000000000000" pitchFamily="66" charset="0"/>
              </a:rPr>
              <a:t>Actions: </a:t>
            </a:r>
          </a:p>
          <a:p>
            <a:r>
              <a:rPr lang="en-US" sz="2000" dirty="0" smtClean="0">
                <a:solidFill>
                  <a:schemeClr val="bg1"/>
                </a:solidFill>
                <a:cs typeface="Estrangelo Edessa" panose="03080600000000000000" pitchFamily="66" charset="0"/>
              </a:rPr>
              <a:t>Focusing on converting customers who are currently on monthly contracts may be worth implementing and maybe perform A/B testing on</a:t>
            </a:r>
            <a:endParaRPr lang="en-US" sz="2000" dirty="0">
              <a:solidFill>
                <a:schemeClr val="bg1"/>
              </a:solidFill>
              <a:cs typeface="Estrangelo Edessa" panose="03080600000000000000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706" y="681642"/>
            <a:ext cx="420765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Inferential Statistics </a:t>
            </a:r>
            <a:r>
              <a:rPr lang="en-US" sz="2800" dirty="0" err="1" smtClean="0">
                <a:solidFill>
                  <a:schemeClr val="bg1"/>
                </a:solidFill>
              </a:rPr>
              <a:t>pt</a:t>
            </a:r>
            <a:r>
              <a:rPr lang="en-US" sz="2800" dirty="0" smtClean="0">
                <a:solidFill>
                  <a:schemeClr val="bg1"/>
                </a:solidFill>
              </a:rPr>
              <a:t> 2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389341" y="0"/>
            <a:ext cx="4802658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70037" y="1422636"/>
            <a:ext cx="2623982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611468" y="1451410"/>
            <a:ext cx="2600727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8299796" y="1422635"/>
            <a:ext cx="2418276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46231" y="228571"/>
            <a:ext cx="11030500" cy="9387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bg1"/>
                </a:solidFill>
              </a:rPr>
              <a:t>Predictive Modeling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Predict when customers are likely to churn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2865" y="1642845"/>
            <a:ext cx="256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61871" y="1640374"/>
            <a:ext cx="256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Gradient Boosting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450968" y="1526471"/>
            <a:ext cx="256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Support Vector Machine</a:t>
            </a:r>
            <a:endParaRPr lang="en-US" b="1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11262" y="1958789"/>
            <a:ext cx="2469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+mj-lt"/>
              </a:rPr>
              <a:t>Accuracy Score: </a:t>
            </a:r>
            <a:r>
              <a:rPr lang="en-US" sz="1500" dirty="0" smtClean="0">
                <a:latin typeface="+mj-lt"/>
              </a:rPr>
              <a:t>81.9%</a:t>
            </a:r>
            <a:endParaRPr lang="en-US" sz="1500" dirty="0" smtClean="0">
              <a:latin typeface="+mj-lt"/>
            </a:endParaRPr>
          </a:p>
          <a:p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CV Score: 84.9%</a:t>
            </a:r>
            <a:endParaRPr lang="en-US" sz="15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20439" y="2080847"/>
            <a:ext cx="2469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+mj-lt"/>
              </a:rPr>
              <a:t>Accuracy: </a:t>
            </a:r>
            <a:r>
              <a:rPr lang="en-US" sz="1500" dirty="0" smtClean="0">
                <a:latin typeface="+mj-lt"/>
              </a:rPr>
              <a:t>80.1%</a:t>
            </a:r>
            <a:endParaRPr lang="en-US" sz="1500" dirty="0" smtClean="0">
              <a:latin typeface="+mj-lt"/>
            </a:endParaRPr>
          </a:p>
          <a:p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CV Score: 83.8%</a:t>
            </a:r>
            <a:endParaRPr lang="en-US" sz="15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63485" y="3365051"/>
            <a:ext cx="4842847" cy="234605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12210" y="2012811"/>
            <a:ext cx="2469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+mj-lt"/>
              </a:rPr>
              <a:t>Accuracy Score: </a:t>
            </a:r>
            <a:r>
              <a:rPr lang="en-US" sz="1500" dirty="0" smtClean="0">
                <a:latin typeface="+mj-lt"/>
              </a:rPr>
              <a:t>87.4%</a:t>
            </a:r>
            <a:endParaRPr lang="en-US" sz="1500" dirty="0" smtClean="0">
              <a:latin typeface="+mj-lt"/>
            </a:endParaRPr>
          </a:p>
          <a:p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CV Score: 84.4%</a:t>
            </a:r>
            <a:endParaRPr lang="en-US" sz="15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4902" y="3494889"/>
            <a:ext cx="379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cs typeface="Browallia New" panose="020B0604020202020204" pitchFamily="34" charset="-34"/>
              </a:rPr>
              <a:t>Random Forest Classifier</a:t>
            </a:r>
            <a:endParaRPr lang="en-US" b="1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9181" y="3900361"/>
            <a:ext cx="43227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The Random Forest is an ensemble method of the decision tree. The goal of a decision tree is to determine branches that reduce the residual sums of squares the most, and provide the most predictive leaves as possible -- growing branches that reduce classification error.</a:t>
            </a:r>
            <a:endParaRPr lang="en-US" sz="1300" dirty="0">
              <a:latin typeface="+mj-lt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3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210</TotalTime>
  <Words>468</Words>
  <Application>Microsoft Macintosh PowerPoint</Application>
  <PresentationFormat>Widescreen</PresentationFormat>
  <Paragraphs>106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Browallia New</vt:lpstr>
      <vt:lpstr>Calibri</vt:lpstr>
      <vt:lpstr>Century Gothic</vt:lpstr>
      <vt:lpstr>Estrangelo Edessa</vt:lpstr>
      <vt:lpstr>Wingdings 3</vt:lpstr>
      <vt:lpstr>Wisp</vt:lpstr>
      <vt:lpstr>Telecom Churn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Churn</dc:title>
  <dc:creator>Henry C Lee</dc:creator>
  <cp:lastModifiedBy>Henry C Lee</cp:lastModifiedBy>
  <cp:revision>12</cp:revision>
  <dcterms:created xsi:type="dcterms:W3CDTF">2018-09-16T19:20:06Z</dcterms:created>
  <dcterms:modified xsi:type="dcterms:W3CDTF">2018-09-22T13:02:34Z</dcterms:modified>
</cp:coreProperties>
</file>